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283" r:id="rId3"/>
    <p:sldId id="282" r:id="rId4"/>
    <p:sldId id="290" r:id="rId5"/>
    <p:sldId id="287" r:id="rId6"/>
    <p:sldId id="263" r:id="rId7"/>
    <p:sldId id="292" r:id="rId8"/>
    <p:sldId id="285" r:id="rId9"/>
    <p:sldId id="293" r:id="rId10"/>
    <p:sldId id="286" r:id="rId11"/>
    <p:sldId id="274" r:id="rId12"/>
    <p:sldId id="272" r:id="rId13"/>
    <p:sldId id="278" r:id="rId14"/>
    <p:sldId id="273" r:id="rId15"/>
    <p:sldId id="291" r:id="rId16"/>
    <p:sldId id="280" r:id="rId17"/>
    <p:sldId id="277" r:id="rId18"/>
    <p:sldId id="284" r:id="rId19"/>
    <p:sldId id="279" r:id="rId20"/>
    <p:sldId id="288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31B"/>
    <a:srgbClr val="1063AE"/>
    <a:srgbClr val="1160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9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9F025-4122-2C49-A709-9037C1274216}" type="datetime1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BAA7F-078A-B047-8EB0-CB2E17478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87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602A5-56AD-2F4D-B024-38059C5EB4C1}" type="datetime1">
              <a:rPr lang="en-US" smtClean="0"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5CBA-7F27-F440-AC91-EB6E0BC1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94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B5CBA-7F27-F440-AC91-EB6E0BC1EB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 sli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637" y="645542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86EFF255-9295-9844-95C2-B34D871A8638}" type="datetime1">
              <a:rPr lang="en-US" smtClean="0"/>
              <a:pPr/>
              <a:t>9/28/2016</a:t>
            </a:fld>
            <a:r>
              <a:rPr lang="en-US" dirty="0"/>
              <a:t>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494" y="644642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53E66D5F-B384-6A4F-8185-7B0B9AF0FC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9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06375" y="1462859"/>
            <a:ext cx="2427288" cy="1588304"/>
          </a:xfrm>
          <a:prstGeom prst="rect">
            <a:avLst/>
          </a:prstGeom>
          <a:ln w="1905">
            <a:solidFill>
              <a:srgbClr val="1063AE"/>
            </a:solidFill>
          </a:ln>
        </p:spPr>
        <p:txBody>
          <a:bodyPr vert="horz"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6375" y="3225838"/>
            <a:ext cx="2427288" cy="1588304"/>
          </a:xfrm>
          <a:prstGeom prst="rect">
            <a:avLst/>
          </a:prstGeom>
          <a:ln w="1905">
            <a:solidFill>
              <a:srgbClr val="1063AE"/>
            </a:solidFill>
          </a:ln>
        </p:spPr>
        <p:txBody>
          <a:bodyPr vert="horz"/>
          <a:lstStyle/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30637" y="648226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931494" y="645330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53E66D5F-B384-6A4F-8185-7B0B9AF0FC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5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3036" y="6464434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494" y="646443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53E66D5F-B384-6A4F-8185-7B0B9AF0FC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337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rgbClr val="1063AE"/>
                </a:solidFill>
                <a:latin typeface="Garamond"/>
                <a:cs typeface="Garamon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450975"/>
            <a:ext cx="8229600" cy="4557713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defRPr>
            </a:lvl1pPr>
            <a:lvl2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defRPr>
            </a:lvl2pPr>
            <a:lvl3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defRPr>
            </a:lvl3pPr>
            <a:lvl4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defRPr>
            </a:lvl4pPr>
            <a:lvl5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cs typeface="Garamon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05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30637" y="6316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494" y="6307028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53E66D5F-B384-6A4F-8185-7B0B9AF0FC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30637" y="63160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5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494" y="6307028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fld id="{53E66D5F-B384-6A4F-8185-7B0B9AF0FC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80133" y="6305177"/>
            <a:ext cx="314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Garamond"/>
                <a:cs typeface="Garamond"/>
              </a:rPr>
              <a:t>©2013 Health Center Association of Nebraska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665701" y="6202705"/>
            <a:ext cx="536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Garamond"/>
                <a:cs typeface="Garamond"/>
              </a:rPr>
              <a:t>HCAN is supported in part by a cooperative agreement from the Health Resources and Services Administration’s Bureau of Primary Health Care, award#U58CS21504-01-02.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86777" y="5110831"/>
            <a:ext cx="2144823" cy="73449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063AE"/>
                </a:solidFill>
                <a:latin typeface="Garamond"/>
                <a:ea typeface="+mj-ea"/>
                <a:cs typeface="Garamond"/>
              </a:defRPr>
            </a:lvl1pPr>
          </a:lstStyle>
          <a:p>
            <a:pPr algn="r"/>
            <a:r>
              <a:rPr lang="en-US" dirty="0"/>
              <a:t>Phone: 402-502-7325</a:t>
            </a:r>
          </a:p>
          <a:p>
            <a:pPr algn="r"/>
            <a:r>
              <a:rPr lang="en-US" dirty="0"/>
              <a:t>Fax: 402-933-3967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487060" y="5110831"/>
            <a:ext cx="3258165" cy="73449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063AE"/>
                </a:solidFill>
                <a:latin typeface="Garamond"/>
                <a:ea typeface="+mj-ea"/>
                <a:cs typeface="Garamond"/>
              </a:defRPr>
            </a:lvl1pPr>
          </a:lstStyle>
          <a:p>
            <a:pPr algn="l"/>
            <a:r>
              <a:rPr lang="en-US" dirty="0"/>
              <a:t>3929 S. 147th Street, Ste. 100A</a:t>
            </a:r>
            <a:br>
              <a:rPr lang="en-US" dirty="0"/>
            </a:br>
            <a:r>
              <a:rPr lang="en-US" dirty="0"/>
              <a:t>Omaha, NE 68144-5529</a:t>
            </a:r>
          </a:p>
        </p:txBody>
      </p:sp>
    </p:spTree>
    <p:extLst>
      <p:ext uri="{BB962C8B-B14F-4D97-AF65-F5344CB8AC3E}">
        <p14:creationId xmlns:p14="http://schemas.microsoft.com/office/powerpoint/2010/main" val="105196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76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2" r:id="rId3"/>
    <p:sldLayoutId id="2147483653" r:id="rId4"/>
    <p:sldLayoutId id="2147483654" r:id="rId5"/>
    <p:sldLayoutId id="2147483655" r:id="rId6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35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3800" b="1" i="0" kern="1200">
          <a:solidFill>
            <a:schemeClr val="bg1"/>
          </a:solidFill>
          <a:latin typeface="Garamond"/>
          <a:ea typeface="+mn-ea"/>
          <a:cs typeface="Garamond"/>
        </a:defRPr>
      </a:lvl1pPr>
      <a:lvl2pPr marL="117475" indent="0" algn="l" defTabSz="457200" rtl="0" eaLnBrk="1" latinLnBrk="0" hangingPunct="1">
        <a:spcBef>
          <a:spcPct val="20000"/>
        </a:spcBef>
        <a:buFont typeface="Arial"/>
        <a:buNone/>
        <a:defRPr sz="2500" b="0" i="0" kern="1200">
          <a:solidFill>
            <a:srgbClr val="FFFFFF"/>
          </a:solidFill>
          <a:latin typeface="Garamond Antiqua"/>
          <a:ea typeface="+mn-ea"/>
          <a:cs typeface="Garamond Antiqua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1"/>
          </a:solidFill>
          <a:latin typeface="Garamond Antiqua"/>
          <a:ea typeface="+mn-ea"/>
          <a:cs typeface="Garamond Antiqua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Garamond Antiqua"/>
          <a:ea typeface="+mn-ea"/>
          <a:cs typeface="Garamond Antiqua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Garamond Antiqua"/>
          <a:ea typeface="+mn-ea"/>
          <a:cs typeface="Garamond Antiqu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bphc.hrsa.gov/programopportunities/fundingopportunities/outreachenrollment/oefaqs.pdf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kff.org/uninsured/issue-brief/a-closer-look-at-the-remaining-uninsured-population-eligible-for-medicaid-and-chi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kbradford@hcanebraska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phc.hrsa.gov/outreachandenrollment/HRSA-13-279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phc.hrsa.gov/outreachandenrollment/HRSA-13-279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sa.gov/about/news/2013tables/outreachandenrollment/pa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phc.hrsa.gov/outreachandenrollment/HRSA-13-279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683719" y="1898635"/>
            <a:ext cx="5363935" cy="3048000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00" b="1" i="0" kern="1200">
                <a:solidFill>
                  <a:schemeClr val="bg1"/>
                </a:solidFill>
                <a:latin typeface="Garamond"/>
                <a:ea typeface="+mn-ea"/>
                <a:cs typeface="Garamond"/>
              </a:defRPr>
            </a:lvl1pPr>
            <a:lvl2pPr marL="1174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b="0" i="0" kern="1200">
                <a:solidFill>
                  <a:srgbClr val="FFFFFF"/>
                </a:solidFill>
                <a:latin typeface="Garamond Antiqua"/>
                <a:ea typeface="+mn-ea"/>
                <a:cs typeface="Garamond Antiqu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0" lvl="0"/>
            <a:r>
              <a:rPr lang="en-US" dirty="0"/>
              <a:t>Rethinking Outreach Strategies on a HRSA Budget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83719" y="5431455"/>
            <a:ext cx="5372352" cy="417818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bg1">
                    <a:lumMod val="50000"/>
                  </a:schemeClr>
                </a:solidFill>
                <a:latin typeface="Garamond"/>
                <a:ea typeface="+mj-ea"/>
                <a:cs typeface="Garamond"/>
              </a:defRPr>
            </a:lvl1pPr>
          </a:lstStyle>
          <a:p>
            <a:r>
              <a:rPr lang="en-US" dirty="0"/>
              <a:t>Keshia Bradford, MPA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133" y="6305177"/>
            <a:ext cx="314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Garamond"/>
                <a:cs typeface="Garamond"/>
              </a:rPr>
              <a:t>©2016 Health Center Association of Nebraska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5701" y="6202705"/>
            <a:ext cx="536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Garamond"/>
                <a:cs typeface="Garamond"/>
              </a:rPr>
              <a:t>HCAN is supported in part by a cooperative agreement from the Health Resources and Services Administration’s Bureau of Primary Health Care, award#U58CS21504-01-02.</a:t>
            </a:r>
          </a:p>
        </p:txBody>
      </p:sp>
    </p:spTree>
    <p:extLst>
      <p:ext uri="{BB962C8B-B14F-4D97-AF65-F5344CB8AC3E}">
        <p14:creationId xmlns:p14="http://schemas.microsoft.com/office/powerpoint/2010/main" val="355292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Uses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450975"/>
            <a:ext cx="8229600" cy="42345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Educating on coverage options-Marketplace, Medicaid, CHIP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Paid media, mailers, and other broad-based strategies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813" y="5685522"/>
            <a:ext cx="84528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More information can be found at: </a:t>
            </a:r>
            <a:r>
              <a:rPr lang="en-US" sz="1600" dirty="0">
                <a:latin typeface="Garamond" panose="02020404030301010803" pitchFamily="18" charset="0"/>
                <a:hlinkClick r:id="rId2"/>
              </a:rPr>
              <a:t>http://bphc.hrsa.gov/programopportunities/fundingopportunities/outreachenrollment/oefaqs.pdf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1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Why?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4" y="1143000"/>
            <a:ext cx="8399536" cy="4379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800" b="1" dirty="0">
                <a:latin typeface="Garamond"/>
                <a:cs typeface="Garamond"/>
              </a:rPr>
              <a:t>Why is outreach important?</a:t>
            </a:r>
          </a:p>
          <a:p>
            <a:endParaRPr lang="en-US" sz="3800" dirty="0">
              <a:latin typeface="Garamond"/>
              <a:cs typeface="Garamond"/>
            </a:endParaRPr>
          </a:p>
          <a:p>
            <a:r>
              <a:rPr lang="en-US" sz="3800" dirty="0">
                <a:latin typeface="Garamond"/>
                <a:cs typeface="Garamond"/>
              </a:rPr>
              <a:t>Still remaining uninsured that need our help</a:t>
            </a:r>
          </a:p>
          <a:p>
            <a:endParaRPr lang="en-US" sz="3800" dirty="0">
              <a:latin typeface="Garamond"/>
              <a:cs typeface="Garamond"/>
            </a:endParaRPr>
          </a:p>
          <a:p>
            <a:r>
              <a:rPr lang="en-US" sz="3800" dirty="0">
                <a:latin typeface="Garamond"/>
                <a:cs typeface="Garamond"/>
              </a:rPr>
              <a:t>In-person assistance is important </a:t>
            </a:r>
          </a:p>
          <a:p>
            <a:r>
              <a:rPr lang="en-US" sz="3800" dirty="0">
                <a:latin typeface="Garamond"/>
                <a:cs typeface="Garamond"/>
              </a:rPr>
              <a:t>	</a:t>
            </a:r>
            <a:r>
              <a:rPr lang="en-US" sz="2600" dirty="0">
                <a:latin typeface="Garamond"/>
                <a:cs typeface="Garamond"/>
              </a:rPr>
              <a:t>Navigating health insurance is challenging</a:t>
            </a:r>
          </a:p>
          <a:p>
            <a:endParaRPr lang="en-US" sz="2400" dirty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448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Overview of enrollment numbers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4" y="1143000"/>
            <a:ext cx="8399536" cy="3545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3800" dirty="0">
                <a:solidFill>
                  <a:prstClr val="black"/>
                </a:solidFill>
                <a:latin typeface="Garamond"/>
                <a:cs typeface="Garamond"/>
              </a:rPr>
              <a:t>Last Open Enrollment Period: </a:t>
            </a:r>
            <a:r>
              <a:rPr lang="en-US" sz="3800" b="1" dirty="0">
                <a:solidFill>
                  <a:prstClr val="black"/>
                </a:solidFill>
                <a:latin typeface="Garamond"/>
                <a:cs typeface="Garamond"/>
              </a:rPr>
              <a:t>439,238 </a:t>
            </a:r>
            <a:r>
              <a:rPr lang="en-US" sz="3800" dirty="0">
                <a:solidFill>
                  <a:prstClr val="black"/>
                </a:solidFill>
                <a:latin typeface="Garamond"/>
                <a:cs typeface="Garamond"/>
              </a:rPr>
              <a:t>enrollments</a:t>
            </a:r>
          </a:p>
          <a:p>
            <a:pPr lvl="0"/>
            <a:endParaRPr lang="en-US" sz="3800" dirty="0">
              <a:solidFill>
                <a:prstClr val="black"/>
              </a:solidFill>
              <a:latin typeface="Garamond"/>
              <a:cs typeface="Garamond"/>
            </a:endParaRPr>
          </a:p>
          <a:p>
            <a:pPr lvl="0"/>
            <a:r>
              <a:rPr lang="en-US" sz="3800" dirty="0">
                <a:solidFill>
                  <a:prstClr val="black"/>
                </a:solidFill>
                <a:latin typeface="Garamond"/>
                <a:cs typeface="Garamond"/>
              </a:rPr>
              <a:t>How many uninsured remain in the state? </a:t>
            </a:r>
          </a:p>
          <a:p>
            <a:pPr lvl="0"/>
            <a:r>
              <a:rPr lang="en-US" sz="3800" dirty="0">
                <a:solidFill>
                  <a:prstClr val="black"/>
                </a:solidFill>
                <a:latin typeface="Garamond"/>
                <a:cs typeface="Garamond"/>
              </a:rPr>
              <a:t>	994,000 uninsured in 2015</a:t>
            </a:r>
            <a:endParaRPr lang="en-US" sz="3800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019" y="5845099"/>
            <a:ext cx="862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3"/>
              </a:rPr>
              <a:t>http://files.kff.org/attachment/fact-sheet-the-pennsylvania-health-care-landscape-april-2016 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5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Outreach possibilities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4" y="1143000"/>
            <a:ext cx="8399536" cy="4379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>
                <a:latin typeface="Garamond"/>
                <a:cs typeface="Garamond"/>
              </a:rPr>
              <a:t>Partnering is helpful-pool resources</a:t>
            </a:r>
          </a:p>
          <a:p>
            <a:pPr marL="457200" indent="-457200">
              <a:buFont typeface="+mj-lt"/>
              <a:buAutoNum type="arabicPeriod"/>
            </a:pPr>
            <a:endParaRPr lang="en-US" sz="3000" dirty="0">
              <a:latin typeface="Garamond"/>
              <a:cs typeface="Garamond"/>
            </a:endParaRPr>
          </a:p>
          <a:p>
            <a:pPr marL="457200" indent="-457200">
              <a:buFont typeface="+mj-lt"/>
              <a:buAutoNum type="arabicPeriod"/>
            </a:pPr>
            <a:endParaRPr lang="en-US" sz="3000" dirty="0">
              <a:latin typeface="Garamond"/>
              <a:cs typeface="Garamond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000" dirty="0">
                <a:latin typeface="Garamond"/>
                <a:cs typeface="Garamond"/>
              </a:rPr>
              <a:t>Establishing relationships within the community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3000" dirty="0">
                <a:latin typeface="Garamond"/>
                <a:cs typeface="Garamond"/>
              </a:rPr>
              <a:t>Think outside the box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3000" dirty="0">
                <a:latin typeface="Garamond"/>
                <a:cs typeface="Garamond"/>
              </a:rPr>
              <a:t>Fast food places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3000" dirty="0">
                <a:latin typeface="Garamond"/>
                <a:cs typeface="Garamond"/>
              </a:rPr>
              <a:t>Grocery stores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3000" dirty="0">
                <a:latin typeface="Garamond"/>
                <a:cs typeface="Garamond"/>
              </a:rPr>
              <a:t>Laundry mats 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3000" dirty="0">
                <a:latin typeface="Garamond"/>
                <a:cs typeface="Garamond"/>
              </a:rPr>
              <a:t>State fairs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2532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Nebraska 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4" y="1143000"/>
            <a:ext cx="8399536" cy="1366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600" dirty="0">
                <a:latin typeface="Garamond"/>
                <a:cs typeface="Garamond"/>
              </a:rPr>
              <a:t>Back to school events at a local grocery store</a:t>
            </a:r>
          </a:p>
          <a:p>
            <a:r>
              <a:rPr lang="en-US" sz="2600" dirty="0">
                <a:latin typeface="Garamond"/>
                <a:cs typeface="Garamond"/>
              </a:rPr>
              <a:t>	Store donated food, water, and even grill</a:t>
            </a: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6" y="2255695"/>
            <a:ext cx="48768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72" y="2255695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Nebraska 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4" y="1143001"/>
            <a:ext cx="8399536" cy="1111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600" b="1" dirty="0">
                <a:latin typeface="Garamond"/>
                <a:cs typeface="Garamond"/>
              </a:rPr>
              <a:t>Tamale Cook-off! </a:t>
            </a:r>
          </a:p>
          <a:p>
            <a:r>
              <a:rPr lang="en-US" sz="2600" dirty="0">
                <a:latin typeface="Garamond"/>
                <a:cs typeface="Garamond"/>
              </a:rPr>
              <a:t>Health center employees were invited to take part in a cook-off.</a:t>
            </a:r>
            <a:endParaRPr lang="en-US" dirty="0"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  <a:p>
            <a:endParaRPr lang="en-US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4" y="2509283"/>
            <a:ext cx="4064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94" y="2509283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DD42-E8C6-EF44-BAA0-2298DC926EB6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4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3B4AF13-A9D9-FA4C-BB84-9073B85E27A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6165" y="2261156"/>
            <a:ext cx="4571489" cy="249346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00" b="1" i="0" kern="1200">
                <a:solidFill>
                  <a:schemeClr val="bg1"/>
                </a:solidFill>
                <a:latin typeface="Garamond"/>
                <a:ea typeface="+mn-ea"/>
                <a:cs typeface="Garamond"/>
              </a:defRPr>
            </a:lvl1pPr>
            <a:lvl2pPr marL="1174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b="0" i="0" kern="1200">
                <a:solidFill>
                  <a:srgbClr val="FFFFFF"/>
                </a:solidFill>
                <a:latin typeface="Garamond Antiqua"/>
                <a:ea typeface="+mn-ea"/>
                <a:cs typeface="Garamond Antiqu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tabLst/>
            </a:pPr>
            <a:r>
              <a:rPr lang="en-US" sz="3200" b="1" i="0" dirty="0">
                <a:solidFill>
                  <a:srgbClr val="1063AE"/>
                </a:solidFill>
                <a:latin typeface="Garamond"/>
                <a:cs typeface="Garamond"/>
              </a:rPr>
              <a:t>Outreach Activity</a:t>
            </a:r>
          </a:p>
          <a:p>
            <a:pPr marL="0" lvl="0" indent="0">
              <a:tabLst/>
            </a:pPr>
            <a:r>
              <a:rPr lang="en-US" sz="3200" b="1" i="0" dirty="0">
                <a:solidFill>
                  <a:srgbClr val="1063AE"/>
                </a:solidFill>
                <a:latin typeface="Garamond"/>
                <a:cs typeface="Garamond"/>
              </a:rPr>
              <a:t> </a:t>
            </a:r>
          </a:p>
          <a:p>
            <a:pPr marL="0" lvl="1" indent="0">
              <a:spcBef>
                <a:spcPts val="600"/>
              </a:spcBef>
              <a:tabLst/>
            </a:pPr>
            <a:r>
              <a:rPr lang="en-US" b="0" i="0" dirty="0">
                <a:solidFill>
                  <a:srgbClr val="1063AE"/>
                </a:solidFill>
                <a:latin typeface="Garamond"/>
                <a:cs typeface="Garamond"/>
              </a:rPr>
              <a:t>You will have 3 minutes to think of 1 outreach </a:t>
            </a:r>
            <a:r>
              <a:rPr lang="en-US" dirty="0">
                <a:solidFill>
                  <a:srgbClr val="1063AE"/>
                </a:solidFill>
                <a:latin typeface="Garamond"/>
                <a:cs typeface="Garamond"/>
              </a:rPr>
              <a:t>idea</a:t>
            </a:r>
            <a:endParaRPr lang="en-US" b="0" i="0" dirty="0">
              <a:solidFill>
                <a:srgbClr val="1063AE"/>
              </a:solidFill>
              <a:latin typeface="Garamond"/>
              <a:cs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2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3B4AF13-A9D9-FA4C-BB84-9073B85E27A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6165" y="2261156"/>
            <a:ext cx="4571489" cy="249346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00" b="1" i="0" kern="1200">
                <a:solidFill>
                  <a:schemeClr val="bg1"/>
                </a:solidFill>
                <a:latin typeface="Garamond"/>
                <a:ea typeface="+mn-ea"/>
                <a:cs typeface="Garamond"/>
              </a:defRPr>
            </a:lvl1pPr>
            <a:lvl2pPr marL="1174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b="0" i="0" kern="1200">
                <a:solidFill>
                  <a:srgbClr val="FFFFFF"/>
                </a:solidFill>
                <a:latin typeface="Garamond Antiqua"/>
                <a:ea typeface="+mn-ea"/>
                <a:cs typeface="Garamond Antiqu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tabLst/>
            </a:pPr>
            <a:r>
              <a:rPr lang="en-US" sz="3200" b="1" i="0" dirty="0">
                <a:solidFill>
                  <a:srgbClr val="1063AE"/>
                </a:solidFill>
                <a:latin typeface="Garamond"/>
                <a:cs typeface="Garamond"/>
              </a:rPr>
              <a:t>Outreach Activity </a:t>
            </a:r>
          </a:p>
          <a:p>
            <a:pPr marL="0" lvl="1" indent="0">
              <a:spcBef>
                <a:spcPts val="600"/>
              </a:spcBef>
              <a:tabLst/>
            </a:pPr>
            <a:r>
              <a:rPr lang="en-US" b="0" i="0" dirty="0">
                <a:solidFill>
                  <a:srgbClr val="1063AE"/>
                </a:solidFill>
                <a:latin typeface="Garamond"/>
                <a:cs typeface="Garamond"/>
              </a:rPr>
              <a:t>You will have 20 minutes to meet/talk to others to hear their idea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7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F3B4AF13-A9D9-FA4C-BB84-9073B85E27A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6165" y="2261156"/>
            <a:ext cx="4571489" cy="2493466"/>
          </a:xfrm>
          <a:prstGeom prst="rect">
            <a:avLst/>
          </a:prstGeom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800" b="1" i="0" kern="1200">
                <a:solidFill>
                  <a:schemeClr val="bg1"/>
                </a:solidFill>
                <a:latin typeface="Garamond"/>
                <a:ea typeface="+mn-ea"/>
                <a:cs typeface="Garamond"/>
              </a:defRPr>
            </a:lvl1pPr>
            <a:lvl2pPr marL="1174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500" b="0" i="0" kern="1200">
                <a:solidFill>
                  <a:srgbClr val="FFFFFF"/>
                </a:solidFill>
                <a:latin typeface="Garamond Antiqua"/>
                <a:ea typeface="+mn-ea"/>
                <a:cs typeface="Garamond Antiqu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Garamond Antiqua"/>
                <a:ea typeface="+mn-ea"/>
                <a:cs typeface="Garamond Antiqu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tabLst/>
            </a:pPr>
            <a:r>
              <a:rPr lang="en-US" sz="5000" b="1" i="0" dirty="0">
                <a:solidFill>
                  <a:srgbClr val="1063AE"/>
                </a:solidFill>
                <a:latin typeface="Garamond"/>
                <a:cs typeface="Garamond"/>
              </a:rPr>
              <a:t>Discussion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08220" y="573024"/>
            <a:ext cx="5678579" cy="52817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1160B0"/>
                </a:solidFill>
                <a:latin typeface="Garamond"/>
                <a:ea typeface="+mj-ea"/>
                <a:cs typeface="Garamond"/>
              </a:defRPr>
            </a:lvl1pPr>
            <a:lvl2pPr marL="342900" indent="-342900" algn="l">
              <a:buFont typeface="Arial"/>
              <a:buChar char="•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2pPr>
            <a:lvl3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3pPr>
            <a:lvl4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4pPr>
            <a:lvl5pPr marL="342900" indent="-342900" algn="l">
              <a:buFont typeface="+mj-lt"/>
              <a:buAutoNum type="arabicPeriod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5pPr>
            <a:lvl6pPr marL="630238" indent="-342900">
              <a:lnSpc>
                <a:spcPts val="2320"/>
              </a:lnSpc>
              <a:buFont typeface="+mj-lt"/>
              <a:buAutoNum type="arabicPeriod"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6pPr>
          </a:lstStyle>
          <a:p>
            <a:r>
              <a:rPr lang="en-US" dirty="0">
                <a:solidFill>
                  <a:srgbClr val="1063AE"/>
                </a:solidFill>
              </a:rPr>
              <a:t>Introduction 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1063AE"/>
                </a:solidFill>
              </a:rPr>
              <a:t>Overview of HRSA Outreach funding 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Outreach &amp; Enrollment funding 2013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One-time funding 2014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Continued funding in 330 base funding</a:t>
            </a:r>
          </a:p>
          <a:p>
            <a:pPr marL="287338" lvl="5" indent="0">
              <a:buNone/>
            </a:pPr>
            <a:endParaRPr lang="en-US" dirty="0"/>
          </a:p>
          <a:p>
            <a:r>
              <a:rPr lang="en-US" dirty="0">
                <a:solidFill>
                  <a:srgbClr val="1063AE"/>
                </a:solidFill>
              </a:rPr>
              <a:t>Funding Uses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What can you do with HRSA funding?</a:t>
            </a:r>
          </a:p>
          <a:p>
            <a:endParaRPr lang="en-US" dirty="0">
              <a:solidFill>
                <a:srgbClr val="1063AE"/>
              </a:solidFill>
            </a:endParaRPr>
          </a:p>
          <a:p>
            <a:r>
              <a:rPr lang="en-US" dirty="0">
                <a:solidFill>
                  <a:srgbClr val="1063AE"/>
                </a:solidFill>
              </a:rPr>
              <a:t>Why Outreach?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Why is outreach important?</a:t>
            </a:r>
          </a:p>
          <a:p>
            <a:pPr marL="287338" lvl="5" indent="0">
              <a:buNone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24757" y="28862"/>
            <a:ext cx="2576277" cy="13681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1160B0"/>
                </a:solidFill>
                <a:latin typeface="Garamond"/>
                <a:ea typeface="+mj-ea"/>
                <a:cs typeface="Garamond"/>
              </a:defRPr>
            </a:lvl1pPr>
            <a:lvl2pPr marL="342900" indent="-342900" algn="l">
              <a:buFont typeface="Arial"/>
              <a:buChar char="•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2pPr>
            <a:lvl3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3pPr>
            <a:lvl4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4pPr>
            <a:lvl5pPr marL="342900" indent="-342900" algn="l">
              <a:buFont typeface="+mj-lt"/>
              <a:buAutoNum type="arabicPeriod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5pPr>
            <a:lvl6pPr marL="630238" indent="-342900">
              <a:lnSpc>
                <a:spcPts val="2320"/>
              </a:lnSpc>
              <a:buFont typeface="+mj-lt"/>
              <a:buAutoNum type="arabicPeriod"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6pPr>
          </a:lstStyle>
          <a:p>
            <a:pPr>
              <a:lnSpc>
                <a:spcPts val="3700"/>
              </a:lnSpc>
            </a:pPr>
            <a:r>
              <a:rPr lang="en-US" sz="4000" dirty="0">
                <a:solidFill>
                  <a:srgbClr val="1063AE"/>
                </a:solidFill>
              </a:rPr>
              <a:t>Overview</a:t>
            </a:r>
          </a:p>
        </p:txBody>
      </p:sp>
      <p:pic>
        <p:nvPicPr>
          <p:cNvPr id="14" name="Picture Placeholder 13" descr="nurse-patient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>
            <a:fillRect/>
          </a:stretch>
        </p:blipFill>
        <p:spPr/>
      </p:pic>
      <p:pic>
        <p:nvPicPr>
          <p:cNvPr id="13" name="Picture Placeholder 12" descr="dad-son.jpg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b="10443"/>
          <a:stretch>
            <a:fillRect/>
          </a:stretch>
        </p:blipFill>
        <p:spPr/>
      </p:pic>
      <p:sp>
        <p:nvSpPr>
          <p:cNvPr id="15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B0CC9AE-C745-7A45-8C1F-18B8BC5AFD6C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idea did you find interesting?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What is one idea you plan to use?</a:t>
            </a:r>
          </a:p>
        </p:txBody>
      </p:sp>
    </p:spTree>
    <p:extLst>
      <p:ext uri="{BB962C8B-B14F-4D97-AF65-F5344CB8AC3E}">
        <p14:creationId xmlns:p14="http://schemas.microsoft.com/office/powerpoint/2010/main" val="40304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5043" y="2285731"/>
            <a:ext cx="454010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b="1" dirty="0">
                <a:solidFill>
                  <a:srgbClr val="1063AE"/>
                </a:solidFill>
                <a:latin typeface="Garamond"/>
                <a:cs typeface="Garamond"/>
              </a:rPr>
              <a:t>Thank you!</a:t>
            </a:r>
          </a:p>
          <a:p>
            <a:pPr lvl="0"/>
            <a:endParaRPr lang="en-US" sz="1200" b="1" dirty="0">
              <a:solidFill>
                <a:srgbClr val="1063AE"/>
              </a:solidFill>
              <a:latin typeface="Garamond"/>
              <a:cs typeface="Garamond"/>
            </a:endParaRPr>
          </a:p>
          <a:p>
            <a:pPr lvl="0"/>
            <a:endParaRPr lang="en-US" sz="1200" b="1" dirty="0">
              <a:solidFill>
                <a:srgbClr val="1063AE"/>
              </a:solidFill>
              <a:latin typeface="Garamond"/>
              <a:cs typeface="Garamond"/>
            </a:endParaRPr>
          </a:p>
          <a:p>
            <a:pPr lvl="0"/>
            <a:endParaRPr lang="en-US" sz="1200" b="1" dirty="0">
              <a:solidFill>
                <a:srgbClr val="1063AE"/>
              </a:solidFill>
              <a:latin typeface="Garamond"/>
              <a:cs typeface="Garamond"/>
            </a:endParaRPr>
          </a:p>
          <a:p>
            <a:pPr lvl="0" algn="ctr"/>
            <a:r>
              <a:rPr lang="en-US" sz="2500" b="1" dirty="0">
                <a:solidFill>
                  <a:srgbClr val="1063AE"/>
                </a:solidFill>
                <a:latin typeface="Garamond"/>
                <a:cs typeface="Garamond"/>
              </a:rPr>
              <a:t>Keshia Bradford, MPA</a:t>
            </a:r>
          </a:p>
          <a:p>
            <a:pPr lvl="0" algn="ctr"/>
            <a:r>
              <a:rPr lang="en-US" sz="2000" b="1" dirty="0">
                <a:solidFill>
                  <a:srgbClr val="1063AE"/>
                </a:solidFill>
                <a:latin typeface="Garamond"/>
                <a:cs typeface="Garamond"/>
                <a:hlinkClick r:id="rId2"/>
              </a:rPr>
              <a:t>kbradford@hcanebraska.org</a:t>
            </a:r>
            <a:endParaRPr lang="en-US" sz="2000" b="1" dirty="0">
              <a:solidFill>
                <a:srgbClr val="1063AE"/>
              </a:solidFill>
              <a:latin typeface="Garamond"/>
              <a:cs typeface="Garamond"/>
            </a:endParaRPr>
          </a:p>
          <a:p>
            <a:pPr lvl="0" algn="ctr"/>
            <a:r>
              <a:rPr lang="en-US" sz="2000" b="1" dirty="0">
                <a:solidFill>
                  <a:srgbClr val="1063AE"/>
                </a:solidFill>
                <a:latin typeface="Garamond"/>
                <a:cs typeface="Garamond"/>
              </a:rPr>
              <a:t>402-933-3519</a:t>
            </a:r>
          </a:p>
        </p:txBody>
      </p:sp>
    </p:spTree>
    <p:extLst>
      <p:ext uri="{BB962C8B-B14F-4D97-AF65-F5344CB8AC3E}">
        <p14:creationId xmlns:p14="http://schemas.microsoft.com/office/powerpoint/2010/main" val="56322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3008220" y="513421"/>
            <a:ext cx="5678579" cy="53413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1160B0"/>
                </a:solidFill>
                <a:latin typeface="Garamond"/>
                <a:ea typeface="+mj-ea"/>
                <a:cs typeface="Garamond"/>
              </a:defRPr>
            </a:lvl1pPr>
            <a:lvl2pPr marL="342900" indent="-342900" algn="l">
              <a:buFont typeface="Arial"/>
              <a:buChar char="•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2pPr>
            <a:lvl3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3pPr>
            <a:lvl4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4pPr>
            <a:lvl5pPr marL="342900" indent="-342900" algn="l">
              <a:buFont typeface="+mj-lt"/>
              <a:buAutoNum type="arabicPeriod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5pPr>
            <a:lvl6pPr marL="630238" indent="-342900">
              <a:lnSpc>
                <a:spcPts val="2320"/>
              </a:lnSpc>
              <a:buFont typeface="+mj-lt"/>
              <a:buAutoNum type="arabicPeriod"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6pPr>
          </a:lstStyle>
          <a:p>
            <a:r>
              <a:rPr lang="en-US" dirty="0">
                <a:solidFill>
                  <a:srgbClr val="1063AE"/>
                </a:solidFill>
              </a:rPr>
              <a:t>Overview of enrollment numbers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Past Enrollment numbers</a:t>
            </a:r>
          </a:p>
          <a:p>
            <a:endParaRPr lang="en-US" dirty="0">
              <a:solidFill>
                <a:srgbClr val="1063AE"/>
              </a:solidFill>
            </a:endParaRPr>
          </a:p>
          <a:p>
            <a:r>
              <a:rPr lang="en-US" dirty="0">
                <a:solidFill>
                  <a:srgbClr val="1063AE"/>
                </a:solidFill>
              </a:rPr>
              <a:t>Outreach possibilities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dirty="0"/>
              <a:t>Nebraska example</a:t>
            </a:r>
          </a:p>
          <a:p>
            <a:pPr marL="287338" lvl="5" indent="0">
              <a:buNone/>
            </a:pPr>
            <a:endParaRPr lang="en-US" dirty="0">
              <a:solidFill>
                <a:srgbClr val="1063AE"/>
              </a:solidFill>
            </a:endParaRPr>
          </a:p>
          <a:p>
            <a:r>
              <a:rPr lang="en-US" dirty="0">
                <a:solidFill>
                  <a:srgbClr val="1063AE"/>
                </a:solidFill>
              </a:rPr>
              <a:t>Outreach Activity</a:t>
            </a:r>
          </a:p>
          <a:p>
            <a:endParaRPr lang="en-US" dirty="0">
              <a:solidFill>
                <a:srgbClr val="1063AE"/>
              </a:solidFill>
            </a:endParaRPr>
          </a:p>
          <a:p>
            <a:r>
              <a:rPr lang="en-US" dirty="0">
                <a:solidFill>
                  <a:srgbClr val="1063AE"/>
                </a:solidFill>
              </a:rPr>
              <a:t>Discussion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24757" y="28862"/>
            <a:ext cx="2576277" cy="13681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rgbClr val="1160B0"/>
                </a:solidFill>
                <a:latin typeface="Garamond"/>
                <a:ea typeface="+mj-ea"/>
                <a:cs typeface="Garamond"/>
              </a:defRPr>
            </a:lvl1pPr>
            <a:lvl2pPr marL="342900" indent="-342900" algn="l">
              <a:buFont typeface="Arial"/>
              <a:buChar char="•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2pPr>
            <a:lvl3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3pPr>
            <a:lvl4pPr algn="l"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4pPr>
            <a:lvl5pPr marL="342900" indent="-342900" algn="l">
              <a:buFont typeface="+mj-lt"/>
              <a:buAutoNum type="arabicPeriod"/>
              <a:defRPr b="0" i="0">
                <a:solidFill>
                  <a:srgbClr val="000000"/>
                </a:solidFill>
                <a:latin typeface="Garamond"/>
                <a:cs typeface="Garamond"/>
              </a:defRPr>
            </a:lvl5pPr>
            <a:lvl6pPr marL="630238" indent="-342900">
              <a:lnSpc>
                <a:spcPts val="2320"/>
              </a:lnSpc>
              <a:buFont typeface="+mj-lt"/>
              <a:buAutoNum type="arabicPeriod"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6pPr>
          </a:lstStyle>
          <a:p>
            <a:pPr>
              <a:lnSpc>
                <a:spcPts val="3700"/>
              </a:lnSpc>
            </a:pPr>
            <a:r>
              <a:rPr lang="en-US" sz="4000" dirty="0">
                <a:solidFill>
                  <a:srgbClr val="1063AE"/>
                </a:solidFill>
              </a:rPr>
              <a:t>Overview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448835"/>
            <a:ext cx="2427288" cy="161718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3216219"/>
            <a:ext cx="2427288" cy="1617180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E9F5FC8-63A3-1B40-9C1B-426E21E5509E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E66D5F-B384-6A4F-8185-7B0B9AF0FC0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7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604976" y="1450975"/>
            <a:ext cx="6081823" cy="4557713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Keshia Bradford, MPA   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Director of Outreach &amp; Enrollment/Strategic Initiatives 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Pursuing doctoral degree in Leadership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			</a:t>
            </a:r>
          </a:p>
          <a:p>
            <a:pPr lvl="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				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" y="1741930"/>
            <a:ext cx="2194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F255-9295-9844-95C2-B34D871A8638}" type="datetime1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7173"/>
            <a:ext cx="8229600" cy="4880344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Educational background in healthcare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Health center experience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Provide training and technical assistance to 7 health centers in Nebraska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Outreach and Enrollment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Special populations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Emergency Preparedness</a:t>
            </a:r>
          </a:p>
        </p:txBody>
      </p:sp>
    </p:spTree>
    <p:extLst>
      <p:ext uri="{BB962C8B-B14F-4D97-AF65-F5344CB8AC3E}">
        <p14:creationId xmlns:p14="http://schemas.microsoft.com/office/powerpoint/2010/main" val="209624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Overview of HRSA Outreach funding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3" y="1207737"/>
            <a:ext cx="7828111" cy="4851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dirty="0">
                <a:latin typeface="Garamond"/>
                <a:cs typeface="Garamond"/>
              </a:rPr>
              <a:t>As a review:</a:t>
            </a:r>
          </a:p>
          <a:p>
            <a:endParaRPr lang="en-US" sz="3800" dirty="0">
              <a:latin typeface="Garamond"/>
              <a:cs typeface="Garamond"/>
            </a:endParaRPr>
          </a:p>
          <a:p>
            <a:r>
              <a:rPr lang="en-US" sz="3800" dirty="0">
                <a:latin typeface="Garamond"/>
                <a:cs typeface="Garamond"/>
              </a:rPr>
              <a:t>   Awarded back in 2013 (1</a:t>
            </a:r>
            <a:r>
              <a:rPr lang="en-US" sz="3800" baseline="30000" dirty="0">
                <a:latin typeface="Garamond"/>
                <a:cs typeface="Garamond"/>
              </a:rPr>
              <a:t>st</a:t>
            </a:r>
            <a:r>
              <a:rPr lang="en-US" sz="3800" dirty="0">
                <a:latin typeface="Garamond"/>
                <a:cs typeface="Garamond"/>
              </a:rPr>
              <a:t> round)</a:t>
            </a:r>
          </a:p>
          <a:p>
            <a:endParaRPr lang="en-US" sz="3800" dirty="0">
              <a:latin typeface="Garamond"/>
              <a:cs typeface="Garamond"/>
            </a:endParaRPr>
          </a:p>
          <a:p>
            <a:r>
              <a:rPr lang="en-US" sz="2500" dirty="0">
                <a:solidFill>
                  <a:srgbClr val="7F7F7F"/>
                </a:solidFill>
                <a:latin typeface="Garamond"/>
                <a:cs typeface="Garamond"/>
              </a:rPr>
              <a:t>	</a:t>
            </a:r>
          </a:p>
          <a:p>
            <a:endParaRPr lang="en-US" sz="3800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8518" y="6026375"/>
            <a:ext cx="5276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Garamond" panose="02020404030301010803" pitchFamily="18" charset="0"/>
              </a:rPr>
              <a:t>Retrieved from: </a:t>
            </a:r>
            <a:r>
              <a:rPr lang="en-US" sz="1100" b="1" dirty="0">
                <a:latin typeface="Garamond" panose="02020404030301010803" pitchFamily="18" charset="0"/>
                <a:hlinkClick r:id="rId3"/>
              </a:rPr>
              <a:t>http://bphc.hrsa.gov/outreachandenrollment/HRSA-13-279.pdf</a:t>
            </a:r>
            <a:r>
              <a:rPr lang="en-US" sz="1100" b="1" dirty="0"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2384" r="8437" b="12384"/>
          <a:stretch/>
        </p:blipFill>
        <p:spPr bwMode="auto">
          <a:xfrm>
            <a:off x="1509823" y="3283175"/>
            <a:ext cx="52145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21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Overview of HRSA Outreach funding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3" y="1207737"/>
            <a:ext cx="7828111" cy="4851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3800" dirty="0">
              <a:latin typeface="Garamond"/>
              <a:cs typeface="Garamond"/>
            </a:endParaRPr>
          </a:p>
          <a:p>
            <a:r>
              <a:rPr lang="en-US" sz="3800" dirty="0">
                <a:latin typeface="Garamond"/>
                <a:cs typeface="Garamond"/>
              </a:rPr>
              <a:t>One-time funding: Jan. 2014 (2</a:t>
            </a:r>
            <a:r>
              <a:rPr lang="en-US" sz="3800" baseline="30000" dirty="0">
                <a:latin typeface="Garamond"/>
                <a:cs typeface="Garamond"/>
              </a:rPr>
              <a:t>nd</a:t>
            </a:r>
            <a:r>
              <a:rPr lang="en-US" sz="3800" dirty="0">
                <a:latin typeface="Garamond"/>
                <a:cs typeface="Garamond"/>
              </a:rPr>
              <a:t> round)</a:t>
            </a:r>
          </a:p>
          <a:p>
            <a:endParaRPr lang="en-US" sz="3800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8518" y="6026375"/>
            <a:ext cx="5276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Garamond" panose="02020404030301010803" pitchFamily="18" charset="0"/>
              </a:rPr>
              <a:t>Retrieved from: </a:t>
            </a:r>
            <a:r>
              <a:rPr lang="en-US" sz="1100" b="1" dirty="0">
                <a:latin typeface="Garamond" panose="02020404030301010803" pitchFamily="18" charset="0"/>
                <a:hlinkClick r:id="rId3"/>
              </a:rPr>
              <a:t>http://bphc.hrsa.gov/outreachandenrollment/HRSA-13-279.pdf</a:t>
            </a:r>
            <a:r>
              <a:rPr lang="en-US" sz="1100" b="1" dirty="0"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8430" r="7940" b="8139"/>
          <a:stretch/>
        </p:blipFill>
        <p:spPr bwMode="auto">
          <a:xfrm>
            <a:off x="1711833" y="2753833"/>
            <a:ext cx="5649376" cy="30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9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39193" y="744191"/>
            <a:ext cx="3467443" cy="30777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  <a:cs typeface="Arial" pitchFamily="34" charset="0"/>
              </a:rPr>
              <a:t>Total: $2,193,970 in FY 14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31494" y="6465664"/>
            <a:ext cx="1804796" cy="343912"/>
          </a:xfrm>
        </p:spPr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Overview of HRSA Outreach funding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79512"/>
              </p:ext>
            </p:extLst>
          </p:nvPr>
        </p:nvGraphicFramePr>
        <p:xfrm>
          <a:off x="744467" y="1051968"/>
          <a:ext cx="6983427" cy="5227446"/>
        </p:xfrm>
        <a:graphic>
          <a:graphicData uri="http://schemas.openxmlformats.org/drawingml/2006/table">
            <a:tbl>
              <a:tblPr/>
              <a:tblGrid>
                <a:gridCol w="2526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120">
                <a:tc>
                  <a:txBody>
                    <a:bodyPr/>
                    <a:lstStyle/>
                    <a:p>
                      <a:pPr fontAlgn="base"/>
                      <a:r>
                        <a:rPr lang="en-US" sz="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A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City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A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FY 14 Award Amount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BERKS COMMUNITY 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Reading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$30,866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99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B-K HEALTH CENTER,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Hallstead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$33,463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BROAD TOP AREA MEDICAL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Broad Top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$28,248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CENTERVILLE CLINIC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Fredericktown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$146,779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99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CHESPENN</a:t>
                      </a:r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HEALTH SERVICES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Chester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$52,223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COMMUNITY HEALTH AND DENTAL CARE,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Pottstown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$39,273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120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COMMUNITY HEALTH CLINIC,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New Kensington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$33,330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499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COMMUNITY HEALTH NET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Erie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$50,018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CORNERSTONE CARE,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Greensboro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$76,933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COVENANT HOUSE </a:t>
                      </a:r>
                      <a:r>
                        <a:rPr lang="en-US" sz="400" dirty="0" err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INC</a:t>
                      </a:r>
                      <a:endParaRPr lang="en-US" sz="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$61,911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DELAWARE VALLEY COMMUNITY HEALTH,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$114,376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EAST LIBERTY FAMILY HEALTH CARE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Pittsburgh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$35,668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ESPERANZA HEALTH CENTER,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$35,332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FAMILY FIRST HEALTH CORPORATION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York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$68,610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120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GREATER PHILADELPHIA HEALTH ACTION, INCORPORATED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$142,852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HAMILTON HEALTH CENTER,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Harrisburg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$74,938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HYNDMAN AREA HEALTH CENTER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Hyndman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$33,463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KEYSTONE RURAL 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Chambersburg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$83,807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KEYSTONE RURAL HEALTH CONSORTIA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Emporium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$31,706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LA COMUNIDAD HISPANIA,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Kennett Square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$40,078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NEIGHBORHOOD HEALTH CENTERS OF LEHIGH VALLEY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ALLENTOWN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$34,338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NORTH SIDE CHRISTIAN 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Pittsburgh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$37,194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PRIMARY CARE HEALTH SERVICES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Pittsburgh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$70,248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PRIMARY HEALTH NETWORK,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Sharon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$215,792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PUBLIC HEALTH MANAGEMENT CORPORATION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$58,558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QUALITY COMMUNITY HEALTH CARE,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$55,653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RESOURCES FOR HUMAN DEVELOPMENT,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$71,879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3120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RURAL HEALTH CORPORATION OF NORTHEASTERN PENNSYLVANIA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WILKES BARRE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$68,862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SAYRE 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$28,059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SCRANTON PRIMARY HEALTH CARE CENTER,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Scranton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$40,456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SOUTHEAST LANCASTER HEALTH SERVICES,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Lancaster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$52,335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SPECTRUM HEALTH SERVICES,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Philadelphia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$41,457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78499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SQUIRREL HILL HEALTH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Pittsburgh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$33,120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STO-ROX NEIGHBORHOOD HEALTH COUNCIL INC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Mc Kees Rocks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$29,963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93120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SUSQUEHANNA COMMUNITY HEALTH AND DENTAL CLINIC, INC.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Williamsport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$35,815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UNIVERSITY OF PITTSBURGH THE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Pittsburgh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$26,974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WAYNE MEMORIAL COMMUNITY HEALTH CENTERS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Honesdale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$40,050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31595">
                <a:tc>
                  <a:txBody>
                    <a:bodyPr/>
                    <a:lstStyle/>
                    <a:p>
                      <a:pPr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WELSH MOUNTAIN MEDICAL AND DENTAL CENTER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4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New Holland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$39,343</a:t>
                      </a:r>
                    </a:p>
                  </a:txBody>
                  <a:tcPr marL="9308" marR="9308" marT="3723" marB="3723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76241" y="6338706"/>
            <a:ext cx="67082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Garamond" panose="02020404030301010803" pitchFamily="18" charset="0"/>
              </a:rPr>
              <a:t>Retrieved from: </a:t>
            </a:r>
            <a:r>
              <a:rPr lang="en-US" sz="1100" b="1" dirty="0">
                <a:solidFill>
                  <a:schemeClr val="bg1"/>
                </a:solidFill>
                <a:latin typeface="Garamond" panose="02020404030301010803" pitchFamily="18" charset="0"/>
                <a:hlinkClick r:id="rId3"/>
              </a:rPr>
              <a:t>http://www.hrsa.gov/about/news/2013tables/outreachandenrollment/pa.html</a:t>
            </a:r>
            <a:r>
              <a:rPr lang="en-US" sz="11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1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7285-DD0A-2645-B965-9C351B60466F}" type="datetime1">
              <a:rPr lang="en-US" smtClean="0"/>
              <a:t>9/28/2016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1494" y="6465664"/>
            <a:ext cx="2133600" cy="365125"/>
          </a:xfrm>
        </p:spPr>
        <p:txBody>
          <a:bodyPr/>
          <a:lstStyle/>
          <a:p>
            <a:fld id="{53E66D5F-B384-6A4F-8185-7B0B9AF0FC0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6754" y="211682"/>
            <a:ext cx="839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063AE"/>
                </a:solidFill>
                <a:latin typeface="Garamond"/>
                <a:cs typeface="Garamond"/>
              </a:rPr>
              <a:t>Overview of HRSA Outreach funding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753" y="1207737"/>
            <a:ext cx="7828111" cy="4851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dirty="0">
                <a:latin typeface="Garamond"/>
                <a:cs typeface="Garamond"/>
              </a:rPr>
              <a:t>HRSA Outreach &amp; Enrollment (O&amp;E)      	Rolled into 330 funding</a:t>
            </a:r>
          </a:p>
          <a:p>
            <a:r>
              <a:rPr lang="en-US" sz="3800" dirty="0">
                <a:latin typeface="Garamond"/>
                <a:cs typeface="Garamond"/>
              </a:rPr>
              <a:t>		</a:t>
            </a:r>
            <a:r>
              <a:rPr lang="en-US" sz="2500" dirty="0">
                <a:latin typeface="Garamond"/>
                <a:cs typeface="Garamond"/>
              </a:rPr>
              <a:t>Employ at least 1 FTE</a:t>
            </a:r>
          </a:p>
          <a:p>
            <a:r>
              <a:rPr lang="en-US" sz="2500" dirty="0">
                <a:solidFill>
                  <a:srgbClr val="7F7F7F"/>
                </a:solidFill>
                <a:latin typeface="Garamond"/>
                <a:cs typeface="Garamond"/>
              </a:rPr>
              <a:t>	</a:t>
            </a:r>
          </a:p>
          <a:p>
            <a:endParaRPr lang="en-US" sz="3800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8518" y="6026375"/>
            <a:ext cx="5276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Garamond" panose="02020404030301010803" pitchFamily="18" charset="0"/>
              </a:rPr>
              <a:t>Retrieved from: </a:t>
            </a:r>
            <a:r>
              <a:rPr lang="en-US" sz="1100" b="1" dirty="0">
                <a:latin typeface="Garamond" panose="02020404030301010803" pitchFamily="18" charset="0"/>
                <a:hlinkClick r:id="rId3"/>
              </a:rPr>
              <a:t>http://bphc.hrsa.gov/outreachandenrollment/HRSA-13-279.pdf</a:t>
            </a:r>
            <a:r>
              <a:rPr lang="en-US" sz="1100" b="1" dirty="0"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39" y="1990060"/>
            <a:ext cx="261257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2368"/>
      </p:ext>
    </p:extLst>
  </p:cSld>
  <p:clrMapOvr>
    <a:masterClrMapping/>
  </p:clrMapOvr>
</p:sld>
</file>

<file path=ppt/theme/theme1.xml><?xml version="1.0" encoding="utf-8"?>
<a:theme xmlns:a="http://schemas.openxmlformats.org/drawingml/2006/main" name="HCAN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Words>775</Words>
  <Application>Microsoft Office PowerPoint</Application>
  <PresentationFormat>On-screen Show (4:3)</PresentationFormat>
  <Paragraphs>283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Garamond</vt:lpstr>
      <vt:lpstr>Garamond Antiqua</vt:lpstr>
      <vt:lpstr>HCAN title slide</vt:lpstr>
      <vt:lpstr>PowerPoint Presentation</vt:lpstr>
      <vt:lpstr>PowerPoint Presentation</vt:lpstr>
      <vt:lpstr>PowerPoint Presentation</vt:lpstr>
      <vt:lpstr>Introduction</vt:lpstr>
      <vt:lpstr>Introduction (cont.)</vt:lpstr>
      <vt:lpstr>PowerPoint Presentation</vt:lpstr>
      <vt:lpstr>PowerPoint Presentation</vt:lpstr>
      <vt:lpstr>PowerPoint Presentation</vt:lpstr>
      <vt:lpstr>PowerPoint Presentation</vt:lpstr>
      <vt:lpstr>Funding 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Fife</dc:creator>
  <cp:lastModifiedBy>Amanda Tekely</cp:lastModifiedBy>
  <cp:revision>82</cp:revision>
  <dcterms:created xsi:type="dcterms:W3CDTF">2013-02-19T20:33:14Z</dcterms:created>
  <dcterms:modified xsi:type="dcterms:W3CDTF">2016-09-28T22:28:58Z</dcterms:modified>
</cp:coreProperties>
</file>